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315" r:id="rId3"/>
    <p:sldId id="283" r:id="rId4"/>
    <p:sldId id="316" r:id="rId5"/>
    <p:sldId id="317" r:id="rId6"/>
    <p:sldId id="314" r:id="rId7"/>
    <p:sldId id="318" r:id="rId8"/>
    <p:sldId id="321" r:id="rId9"/>
    <p:sldId id="320" r:id="rId10"/>
    <p:sldId id="319" r:id="rId11"/>
    <p:sldId id="322" r:id="rId12"/>
    <p:sldId id="258" r:id="rId13"/>
    <p:sldId id="335" r:id="rId14"/>
    <p:sldId id="285" r:id="rId15"/>
    <p:sldId id="323" r:id="rId16"/>
    <p:sldId id="324" r:id="rId17"/>
    <p:sldId id="330" r:id="rId18"/>
    <p:sldId id="336" r:id="rId19"/>
    <p:sldId id="325" r:id="rId20"/>
    <p:sldId id="331" r:id="rId21"/>
    <p:sldId id="326" r:id="rId22"/>
    <p:sldId id="334" r:id="rId23"/>
    <p:sldId id="327" r:id="rId24"/>
    <p:sldId id="337" r:id="rId25"/>
    <p:sldId id="333" r:id="rId26"/>
    <p:sldId id="329" r:id="rId27"/>
    <p:sldId id="332" r:id="rId28"/>
    <p:sldId id="281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67"/>
    <p:restoredTop sz="94677"/>
  </p:normalViewPr>
  <p:slideViewPr>
    <p:cSldViewPr snapToGrid="0" snapToObjects="1">
      <p:cViewPr varScale="1">
        <p:scale>
          <a:sx n="86" d="100"/>
          <a:sy n="86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.pdf" TargetMode="External"/><Relationship Id="rId2" Type="http://schemas.openxmlformats.org/officeDocument/2006/relationships/hyperlink" Target="https://arxiv.org/pdf/1802.0536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la/" TargetMode="External"/><Relationship Id="rId5" Type="http://schemas.openxmlformats.org/officeDocument/2006/relationships/hyperlink" Target="https://d4mucfpksywv.cloudfront.net/better-language-models/language_models_are_unsupervised_multitask_learners.pdf" TargetMode="External"/><Relationship Id="rId4" Type="http://schemas.openxmlformats.org/officeDocument/2006/relationships/hyperlink" Target="https://arxiv.org/pdf/1810.04805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题目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rPr dirty="0"/>
              <a:t>.</a:t>
            </a:r>
            <a:r>
              <a:rPr lang="en-US" altLang="zh-CN" dirty="0"/>
              <a:t>03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29B00E64-89C4-1D40-A4C3-383EBA999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C62E-EAF1-5844-9EF7-2F9E1901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dirty="0"/>
              <a:t>Attention mechanism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90E86-499A-BB47-B8BE-33D89B405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78" y="1325563"/>
            <a:ext cx="6578022" cy="508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35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C10D-AEDD-7D42-8A4B-6CF1A631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29" y="-106823"/>
            <a:ext cx="10515600" cy="1325563"/>
          </a:xfrm>
        </p:spPr>
        <p:txBody>
          <a:bodyPr/>
          <a:lstStyle/>
          <a:p>
            <a:r>
              <a:rPr lang="en-US" dirty="0"/>
              <a:t>Attention mechanism(step by step)</a:t>
            </a:r>
          </a:p>
        </p:txBody>
      </p:sp>
    </p:spTree>
    <p:extLst>
      <p:ext uri="{BB962C8B-B14F-4D97-AF65-F5344CB8AC3E}">
        <p14:creationId xmlns:p14="http://schemas.microsoft.com/office/powerpoint/2010/main" val="30833643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7300134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Contextualized word representation</a:t>
            </a:r>
            <a:br>
              <a:rPr lang="en-US" dirty="0"/>
            </a:b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00A-D973-6A4C-AEDD-724228BD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7" y="18255"/>
            <a:ext cx="10515600" cy="1325563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C1044-5E16-674C-ADF1-0E13D3C19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343818"/>
            <a:ext cx="12192000" cy="4351338"/>
          </a:xfrm>
        </p:spPr>
        <p:txBody>
          <a:bodyPr>
            <a:normAutofit/>
          </a:bodyPr>
          <a:lstStyle/>
          <a:p>
            <a:r>
              <a:rPr lang="en-US" sz="1600" dirty="0" err="1"/>
              <a:t>ELMo</a:t>
            </a:r>
            <a:r>
              <a:rPr lang="en-US" sz="1600" dirty="0"/>
              <a:t> paper: </a:t>
            </a:r>
            <a:r>
              <a:rPr lang="en-US" sz="1600" dirty="0">
                <a:hlinkClick r:id="rId2"/>
              </a:rPr>
              <a:t>https://arxiv.org/pdf/1802.05365.pdf</a:t>
            </a:r>
            <a:endParaRPr lang="en-US" sz="1600" dirty="0"/>
          </a:p>
          <a:p>
            <a:r>
              <a:rPr lang="en-US" sz="1600" dirty="0"/>
              <a:t>Transformer paper: </a:t>
            </a:r>
            <a:r>
              <a:rPr lang="en-US" sz="1600" dirty="0">
                <a:hlinkClick r:id="rId3"/>
              </a:rPr>
              <a:t>https://arxiv.org/pdf/1706.03762.pdf</a:t>
            </a:r>
            <a:endParaRPr lang="en-US" sz="1600" dirty="0"/>
          </a:p>
          <a:p>
            <a:r>
              <a:rPr lang="en-US" sz="1600" dirty="0"/>
              <a:t>Bert paper: </a:t>
            </a:r>
            <a:r>
              <a:rPr lang="en-US" sz="1600" dirty="0">
                <a:hlinkClick r:id="rId4"/>
              </a:rPr>
              <a:t>https://arxiv.org/pdf/1810.04805.pdf</a:t>
            </a:r>
            <a:endParaRPr lang="en-US" sz="1600" dirty="0"/>
          </a:p>
          <a:p>
            <a:r>
              <a:rPr lang="en-US" sz="1600" dirty="0"/>
              <a:t>GPT paper: https://s3-us-west-2.amazonaws.com/</a:t>
            </a:r>
            <a:r>
              <a:rPr lang="en-US" sz="1600" dirty="0" err="1"/>
              <a:t>openai</a:t>
            </a:r>
            <a:r>
              <a:rPr lang="en-US" sz="1600" dirty="0"/>
              <a:t>-assets/research-covers/language-unsupervised/</a:t>
            </a:r>
            <a:r>
              <a:rPr lang="en-US" sz="1600" dirty="0" err="1"/>
              <a:t>language_understanding_paper.pdf</a:t>
            </a:r>
            <a:endParaRPr lang="en-US" sz="1600" dirty="0"/>
          </a:p>
          <a:p>
            <a:r>
              <a:rPr lang="en-US" sz="1600" dirty="0"/>
              <a:t>GPT2 paper: </a:t>
            </a:r>
            <a:r>
              <a:rPr lang="en-US" sz="1600" dirty="0">
                <a:hlinkClick r:id="rId5"/>
              </a:rPr>
              <a:t>https://d4mucfpksywv.cloudfront.net/better-language-models/language_models_are_unsupervised_multitask_learners.pdf</a:t>
            </a:r>
            <a:endParaRPr lang="en-US" sz="1600" dirty="0"/>
          </a:p>
          <a:p>
            <a:r>
              <a:rPr lang="en-US" sz="1600" dirty="0"/>
              <a:t>Blog: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err="1">
                <a:hlinkClick r:id="rId6"/>
              </a:rPr>
              <a:t>jala</a:t>
            </a:r>
            <a:r>
              <a:rPr lang="en-US" sz="1600" dirty="0" err="1"/>
              <a:t>mmar.github.io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87659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Why contextualized word representation.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148EF-A1A6-274C-B319-7F4FCBE3EC8D}"/>
              </a:ext>
            </a:extLst>
          </p:cNvPr>
          <p:cNvSpPr txBox="1"/>
          <p:nvPr/>
        </p:nvSpPr>
        <p:spPr>
          <a:xfrm>
            <a:off x="1135624" y="2308123"/>
            <a:ext cx="64008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Sentence 1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I must go to the bank and change some money.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1A0AF-C901-0F49-831F-DDCA53B83601}"/>
              </a:ext>
            </a:extLst>
          </p:cNvPr>
          <p:cNvSpPr txBox="1"/>
          <p:nvPr/>
        </p:nvSpPr>
        <p:spPr>
          <a:xfrm>
            <a:off x="1135624" y="2990675"/>
            <a:ext cx="64008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Sentence 2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We pushed the boat off from the rive bank.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E6099-E0FE-564E-9BE4-A28BFADCF939}"/>
              </a:ext>
            </a:extLst>
          </p:cNvPr>
          <p:cNvSpPr txBox="1"/>
          <p:nvPr/>
        </p:nvSpPr>
        <p:spPr>
          <a:xfrm>
            <a:off x="1150047" y="4001294"/>
            <a:ext cx="5796443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Two “bank” have completely different meaning.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Howeve</a:t>
            </a:r>
            <a:r>
              <a:rPr lang="en-US" sz="2000" dirty="0"/>
              <a:t>r there is only one representation for ”bank”.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95FE3D-4721-C048-B5E6-2CFB57DC1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44" y="2273300"/>
            <a:ext cx="3041781" cy="4219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D34565-2F4F-E04C-BF4C-239D7552B64B}"/>
              </a:ext>
            </a:extLst>
          </p:cNvPr>
          <p:cNvSpPr txBox="1"/>
          <p:nvPr/>
        </p:nvSpPr>
        <p:spPr>
          <a:xfrm>
            <a:off x="1150047" y="5338916"/>
            <a:ext cx="579644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we solve this problem ? </a:t>
            </a:r>
          </a:p>
        </p:txBody>
      </p:sp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2161-00D1-744D-8D22-AAC38649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language model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0F20C34A-E253-9D47-B357-0539F1BDD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0" y="1193012"/>
            <a:ext cx="6876845" cy="373455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13DB2DB-D85B-B841-A748-B47F4B715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7" y="5296277"/>
            <a:ext cx="6464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73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2161-00D1-744D-8D22-AAC38649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/>
              <a:t>Attention is all your need. (Transformer)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CB9DFB-D979-0C47-9F17-CE33C8862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8" y="1104336"/>
            <a:ext cx="3965809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21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F5D6-24E9-4641-81CB-A08FFAD1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(Encoder)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E431E-86DD-5844-B8E4-005CD39C5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1" y="1690688"/>
            <a:ext cx="5114336" cy="46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52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4120-26EF-724D-884B-F1B144BD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 vs batch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BF2A0-5391-9B43-8D7F-60C911706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00" y="1718596"/>
            <a:ext cx="5828875" cy="3420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90513-8044-344F-A14D-74F8031C45BB}"/>
              </a:ext>
            </a:extLst>
          </p:cNvPr>
          <p:cNvSpPr txBox="1"/>
          <p:nvPr/>
        </p:nvSpPr>
        <p:spPr>
          <a:xfrm>
            <a:off x="8391832" y="4797981"/>
            <a:ext cx="12388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Batch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EA7E3-E18D-1342-A9BB-C8D47995C1E5}"/>
              </a:ext>
            </a:extLst>
          </p:cNvPr>
          <p:cNvSpPr txBox="1"/>
          <p:nvPr/>
        </p:nvSpPr>
        <p:spPr>
          <a:xfrm>
            <a:off x="6223819" y="4982646"/>
            <a:ext cx="128370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Sequence length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006AC4-D828-474F-8C69-A2EB3F6B1C05}"/>
              </a:ext>
            </a:extLst>
          </p:cNvPr>
          <p:cNvCxnSpPr>
            <a:cxnSpLocks/>
          </p:cNvCxnSpPr>
          <p:nvPr/>
        </p:nvCxnSpPr>
        <p:spPr>
          <a:xfrm flipV="1">
            <a:off x="7182465" y="3628103"/>
            <a:ext cx="0" cy="973396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D66D18-AA92-A748-A666-CEBF814D86C0}"/>
              </a:ext>
            </a:extLst>
          </p:cNvPr>
          <p:cNvCxnSpPr/>
          <p:nvPr/>
        </p:nvCxnSpPr>
        <p:spPr>
          <a:xfrm flipV="1">
            <a:off x="4689987" y="3937819"/>
            <a:ext cx="1002890" cy="412955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0991202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2161-00D1-744D-8D22-AAC38649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/>
              <a:t>Self-Attention in detail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DF0FF01-BDDA-EB4F-9CCC-9B783291C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8" y="1976283"/>
            <a:ext cx="6997790" cy="39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90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Sequence to sequence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Encoder decoder architecture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Seq2Seq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Greedy search and beam search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Attention mechanism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Contextualized word representation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From word embedding to </a:t>
            </a:r>
            <a:r>
              <a:rPr lang="en-US" altLang="zh-CN" dirty="0" err="1"/>
              <a:t>ELMo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Transformer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GPT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Bert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GPT2</a:t>
            </a:r>
          </a:p>
        </p:txBody>
      </p:sp>
    </p:spTree>
    <p:extLst>
      <p:ext uri="{BB962C8B-B14F-4D97-AF65-F5344CB8AC3E}">
        <p14:creationId xmlns:p14="http://schemas.microsoft.com/office/powerpoint/2010/main" val="230348057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E188-47C3-9346-BBBD-2B660865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Transformer(Decoder)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126C5B-BE40-4546-9A69-76DD3B70A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824392" cy="46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847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2161-00D1-744D-8D22-AAC38649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en-US" dirty="0"/>
              <a:t>GPT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F2A93-378C-CD41-B2A8-8AB06934D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3" y="1368016"/>
            <a:ext cx="89777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895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6AB2-3D07-BB49-807E-59576CFF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19" y="0"/>
            <a:ext cx="10515600" cy="1325563"/>
          </a:xfrm>
        </p:spPr>
        <p:txBody>
          <a:bodyPr/>
          <a:lstStyle/>
          <a:p>
            <a:r>
              <a:rPr lang="en-US" dirty="0"/>
              <a:t>Masked self-attention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093AA4-9FEE-9C45-BCAD-28607B61C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4" y="2110010"/>
            <a:ext cx="7533463" cy="26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01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7CCC-D0B1-E342-A583-9B1235EF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-239558"/>
            <a:ext cx="10515600" cy="1325563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DDA83-F906-E04C-AB90-410522621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2" y="1504335"/>
            <a:ext cx="5320621" cy="412584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55C87F-6884-D841-8DEF-F54D4CC07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57" y="1152373"/>
            <a:ext cx="5194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629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EAC2-B996-6544-A68E-A63F4EF8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Bert</a:t>
            </a:r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4154DFBD-AE29-AD48-B4AC-85A2FAFC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35" y="1458860"/>
            <a:ext cx="9072142" cy="287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192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E818-2095-0649-971C-5726D952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75" y="173396"/>
            <a:ext cx="10515600" cy="1325563"/>
          </a:xfrm>
        </p:spPr>
        <p:txBody>
          <a:bodyPr/>
          <a:lstStyle/>
          <a:p>
            <a:r>
              <a:rPr lang="en-US" dirty="0"/>
              <a:t>How to use Bert in other NLP tasks.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B39927-7343-AD4E-9C7C-3322EAD2E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5" y="1281857"/>
            <a:ext cx="5578258" cy="52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2927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7CCC-D0B1-E342-A583-9B1235EF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80" y="0"/>
            <a:ext cx="10515600" cy="1325563"/>
          </a:xfrm>
        </p:spPr>
        <p:txBody>
          <a:bodyPr/>
          <a:lstStyle/>
          <a:p>
            <a:r>
              <a:rPr lang="en-US" dirty="0"/>
              <a:t>From GPT to GPT2 (More parameters, more data)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D219DBD-D176-8241-B240-FB3E45F62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99" y="2165407"/>
            <a:ext cx="9500829" cy="35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043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D0A0-BC47-0B4B-8492-84A2629D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5" name="Picture 4" descr="A picture containing screenshot, clock&#10;&#10;Description automatically generated">
            <a:extLst>
              <a:ext uri="{FF2B5EF4-FFF2-40B4-BE49-F238E27FC236}">
                <a16:creationId xmlns:a16="http://schemas.microsoft.com/office/drawing/2014/main" id="{028218B1-C921-5F4F-9F09-3C7F17BE0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7" y="1868898"/>
            <a:ext cx="11825204" cy="3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4965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906516" y="2226355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your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Encoder decoder architecture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13670-251A-EB4F-9CF0-DEC6B4F33612}"/>
              </a:ext>
            </a:extLst>
          </p:cNvPr>
          <p:cNvSpPr txBox="1"/>
          <p:nvPr/>
        </p:nvSpPr>
        <p:spPr>
          <a:xfrm>
            <a:off x="958645" y="1828800"/>
            <a:ext cx="533891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idea of encoder-decoder architecture comes from data compression.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603DDD-11CD-674D-AE0B-BD9BDED4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53" y="2674796"/>
            <a:ext cx="4737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116D3F-317F-9444-90EE-B617B59E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encoder-decoder(autoencoder) architecture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522B886-7229-824A-9069-8B1BDCFD7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59" y="1820386"/>
            <a:ext cx="6342981" cy="50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044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F275-BC82-2748-92B6-91E370B0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applications of </a:t>
            </a:r>
            <a:r>
              <a:rPr lang="en-US" dirty="0" err="1"/>
              <a:t>cnn</a:t>
            </a:r>
            <a:r>
              <a:rPr lang="en-US" dirty="0"/>
              <a:t> based autoencoder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3BA2A8C-2EB4-3349-A603-F05D3B932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13" y="1295400"/>
            <a:ext cx="9017000" cy="2133600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9F651D2-5B99-4149-9DF6-BC05C228C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77" y="3762375"/>
            <a:ext cx="8991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381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543232" y="19925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Sequence to sequence</a:t>
            </a:r>
            <a:endParaRPr dirty="0"/>
          </a:p>
        </p:txBody>
      </p:sp>
      <p:pic>
        <p:nvPicPr>
          <p:cNvPr id="1025" name="Picture 1" descr="x &#10;encoder &#10;network &#10;encoder &#10;vector &#10;decoder &#10;network ">
            <a:extLst>
              <a:ext uri="{FF2B5EF4-FFF2-40B4-BE49-F238E27FC236}">
                <a16:creationId xmlns:a16="http://schemas.microsoft.com/office/drawing/2014/main" id="{DA5275AD-073F-7346-87A3-84A05BE0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1" y="1524819"/>
            <a:ext cx="8078429" cy="274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EC13-1E5F-7240-895D-F0427FE3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171"/>
            <a:ext cx="10515600" cy="1325563"/>
          </a:xfrm>
        </p:spPr>
        <p:txBody>
          <a:bodyPr/>
          <a:lstStyle/>
          <a:p>
            <a:r>
              <a:rPr lang="en-US" dirty="0"/>
              <a:t>Sequence to sequence( an example of MT with greedy search)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5335A-BCC5-5D46-AEBD-F9A5612F53FF}"/>
              </a:ext>
            </a:extLst>
          </p:cNvPr>
          <p:cNvSpPr txBox="1"/>
          <p:nvPr/>
        </p:nvSpPr>
        <p:spPr>
          <a:xfrm>
            <a:off x="944623" y="1395271"/>
            <a:ext cx="415904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English:  I like playing basketball.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Chinese: </a:t>
            </a:r>
            <a:r>
              <a:rPr lang="zh-CN" altLang="en-US" dirty="0"/>
              <a:t>我喜欢打篮球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24C3DD-4AEC-4A4E-AB24-0A8FF532F868}"/>
              </a:ext>
            </a:extLst>
          </p:cNvPr>
          <p:cNvSpPr/>
          <p:nvPr/>
        </p:nvSpPr>
        <p:spPr>
          <a:xfrm>
            <a:off x="2275247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82584-36BB-B74B-8DF0-2C97D7572125}"/>
              </a:ext>
            </a:extLst>
          </p:cNvPr>
          <p:cNvSpPr/>
          <p:nvPr/>
        </p:nvSpPr>
        <p:spPr>
          <a:xfrm>
            <a:off x="3168361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9E593-4D19-1B4C-B233-C5BCED8BD732}"/>
              </a:ext>
            </a:extLst>
          </p:cNvPr>
          <p:cNvSpPr/>
          <p:nvPr/>
        </p:nvSpPr>
        <p:spPr>
          <a:xfrm>
            <a:off x="4076377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1CEFBD-F32F-6842-B15A-1F10D0540F99}"/>
              </a:ext>
            </a:extLst>
          </p:cNvPr>
          <p:cNvSpPr/>
          <p:nvPr/>
        </p:nvSpPr>
        <p:spPr>
          <a:xfrm>
            <a:off x="4963736" y="3013711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11704-11AE-2C45-8119-FC04AD46CCEF}"/>
              </a:ext>
            </a:extLst>
          </p:cNvPr>
          <p:cNvSpPr/>
          <p:nvPr/>
        </p:nvSpPr>
        <p:spPr>
          <a:xfrm>
            <a:off x="7730487" y="300555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1D925E-BBA4-0047-9A24-19CF0B9B751A}"/>
              </a:ext>
            </a:extLst>
          </p:cNvPr>
          <p:cNvSpPr/>
          <p:nvPr/>
        </p:nvSpPr>
        <p:spPr>
          <a:xfrm>
            <a:off x="6823017" y="3007117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7263B-84E1-C44A-9544-2B5FCF6F5ACA}"/>
              </a:ext>
            </a:extLst>
          </p:cNvPr>
          <p:cNvSpPr/>
          <p:nvPr/>
        </p:nvSpPr>
        <p:spPr>
          <a:xfrm>
            <a:off x="8630131" y="3013711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81D2F-DD7D-0447-AD4B-D366BBCBE2BD}"/>
              </a:ext>
            </a:extLst>
          </p:cNvPr>
          <p:cNvSpPr/>
          <p:nvPr/>
        </p:nvSpPr>
        <p:spPr>
          <a:xfrm>
            <a:off x="9522853" y="3014432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51861-270D-FE4A-83AB-24165E52459D}"/>
              </a:ext>
            </a:extLst>
          </p:cNvPr>
          <p:cNvCxnSpPr>
            <a:cxnSpLocks/>
            <a:stCxn id="9" idx="3"/>
            <a:endCxn id="24" idx="3"/>
          </p:cNvCxnSpPr>
          <p:nvPr/>
        </p:nvCxnSpPr>
        <p:spPr>
          <a:xfrm flipV="1">
            <a:off x="5568420" y="3234760"/>
            <a:ext cx="587912" cy="17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8FE841-74A4-5849-9A10-22C3868BAFC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879931" y="3228343"/>
            <a:ext cx="2884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370077-896C-6B43-8E96-5165DF354679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773045" y="3228343"/>
            <a:ext cx="30333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456799-A597-424F-A0F1-33C95FA08C2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681061" y="3228343"/>
            <a:ext cx="282675" cy="659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F8C40DB-AA39-084C-B586-2A5B368F2067}"/>
              </a:ext>
            </a:extLst>
          </p:cNvPr>
          <p:cNvSpPr/>
          <p:nvPr/>
        </p:nvSpPr>
        <p:spPr>
          <a:xfrm flipH="1">
            <a:off x="6156332" y="2428455"/>
            <a:ext cx="148738" cy="161260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4225F6-9D4C-724D-A086-FB836DE9961E}"/>
              </a:ext>
            </a:extLst>
          </p:cNvPr>
          <p:cNvCxnSpPr>
            <a:cxnSpLocks/>
            <a:stCxn id="24" idx="1"/>
            <a:endCxn id="11" idx="1"/>
          </p:cNvCxnSpPr>
          <p:nvPr/>
        </p:nvCxnSpPr>
        <p:spPr>
          <a:xfrm flipV="1">
            <a:off x="6305070" y="3228343"/>
            <a:ext cx="517947" cy="64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6888C6-7E0E-924D-8DD7-1E794B1AD77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2577589" y="3449569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60140E-88A2-734B-9575-E0D5C28D3204}"/>
              </a:ext>
            </a:extLst>
          </p:cNvPr>
          <p:cNvCxnSpPr>
            <a:cxnSpLocks/>
          </p:cNvCxnSpPr>
          <p:nvPr/>
        </p:nvCxnSpPr>
        <p:spPr>
          <a:xfrm flipH="1" flipV="1">
            <a:off x="3470703" y="3456163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8E9C3B-23C4-8B4E-AC7D-A42319F94559}"/>
              </a:ext>
            </a:extLst>
          </p:cNvPr>
          <p:cNvCxnSpPr>
            <a:cxnSpLocks/>
          </p:cNvCxnSpPr>
          <p:nvPr/>
        </p:nvCxnSpPr>
        <p:spPr>
          <a:xfrm flipH="1" flipV="1">
            <a:off x="4361091" y="3456163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22D04D-6644-304E-8CC9-0C9348765AFF}"/>
              </a:ext>
            </a:extLst>
          </p:cNvPr>
          <p:cNvCxnSpPr>
            <a:cxnSpLocks/>
          </p:cNvCxnSpPr>
          <p:nvPr/>
        </p:nvCxnSpPr>
        <p:spPr>
          <a:xfrm flipH="1" flipV="1">
            <a:off x="5299290" y="3448009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AC309B-3130-0E4B-A9EE-CFD9F6CBB91C}"/>
              </a:ext>
            </a:extLst>
          </p:cNvPr>
          <p:cNvSpPr txBox="1"/>
          <p:nvPr/>
        </p:nvSpPr>
        <p:spPr>
          <a:xfrm>
            <a:off x="2506237" y="4041064"/>
            <a:ext cx="3023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E8D109-77C5-3141-BE5E-A9D943CEE0C9}"/>
              </a:ext>
            </a:extLst>
          </p:cNvPr>
          <p:cNvSpPr txBox="1"/>
          <p:nvPr/>
        </p:nvSpPr>
        <p:spPr>
          <a:xfrm>
            <a:off x="3266425" y="4041064"/>
            <a:ext cx="509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638A67-21D6-3F47-B535-722E6BC631FF}"/>
              </a:ext>
            </a:extLst>
          </p:cNvPr>
          <p:cNvSpPr txBox="1"/>
          <p:nvPr/>
        </p:nvSpPr>
        <p:spPr>
          <a:xfrm>
            <a:off x="3924711" y="4041064"/>
            <a:ext cx="8459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playing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9C82B7-45BB-EB40-A5EE-A1EF69FD7EF0}"/>
              </a:ext>
            </a:extLst>
          </p:cNvPr>
          <p:cNvSpPr txBox="1"/>
          <p:nvPr/>
        </p:nvSpPr>
        <p:spPr>
          <a:xfrm>
            <a:off x="4793883" y="4084218"/>
            <a:ext cx="12435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basketball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C945A0-E6BE-5942-BBE8-2F055A83F5CC}"/>
              </a:ext>
            </a:extLst>
          </p:cNvPr>
          <p:cNvCxnSpPr>
            <a:cxnSpLocks/>
          </p:cNvCxnSpPr>
          <p:nvPr/>
        </p:nvCxnSpPr>
        <p:spPr>
          <a:xfrm flipH="1" flipV="1">
            <a:off x="7129756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28BE2D-79EE-0540-AEAD-06C1CF308EAC}"/>
              </a:ext>
            </a:extLst>
          </p:cNvPr>
          <p:cNvCxnSpPr>
            <a:cxnSpLocks/>
          </p:cNvCxnSpPr>
          <p:nvPr/>
        </p:nvCxnSpPr>
        <p:spPr>
          <a:xfrm flipH="1" flipV="1">
            <a:off x="8012096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5FC5B3-10E1-4849-9A23-C9203A661891}"/>
              </a:ext>
            </a:extLst>
          </p:cNvPr>
          <p:cNvCxnSpPr>
            <a:cxnSpLocks/>
          </p:cNvCxnSpPr>
          <p:nvPr/>
        </p:nvCxnSpPr>
        <p:spPr>
          <a:xfrm flipH="1" flipV="1">
            <a:off x="8934751" y="2571259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D8585A-B893-CB4A-976F-E24CAB633231}"/>
              </a:ext>
            </a:extLst>
          </p:cNvPr>
          <p:cNvCxnSpPr>
            <a:cxnSpLocks/>
          </p:cNvCxnSpPr>
          <p:nvPr/>
        </p:nvCxnSpPr>
        <p:spPr>
          <a:xfrm flipH="1" flipV="1">
            <a:off x="9820642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E22EC9-E3E4-944D-9AC0-C1D1EB316F48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7427701" y="3226783"/>
            <a:ext cx="302786" cy="156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C3CE4D-33E2-4544-8142-58739A17DC8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8335171" y="3226783"/>
            <a:ext cx="294960" cy="815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6CEDA48-8084-3744-A83A-B6A95F43D0B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234815" y="3234937"/>
            <a:ext cx="288038" cy="72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1C43D2-F56A-D547-91FB-520FED01961B}"/>
              </a:ext>
            </a:extLst>
          </p:cNvPr>
          <p:cNvSpPr txBox="1"/>
          <p:nvPr/>
        </p:nvSpPr>
        <p:spPr>
          <a:xfrm>
            <a:off x="6938144" y="2185801"/>
            <a:ext cx="454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我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69AE2E-F9F2-514C-9ACF-3892E4642499}"/>
              </a:ext>
            </a:extLst>
          </p:cNvPr>
          <p:cNvSpPr txBox="1"/>
          <p:nvPr/>
        </p:nvSpPr>
        <p:spPr>
          <a:xfrm>
            <a:off x="7725849" y="2181545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喜欢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320CD1-52C1-5D41-A99E-3E2F9C0A9578}"/>
              </a:ext>
            </a:extLst>
          </p:cNvPr>
          <p:cNvSpPr txBox="1"/>
          <p:nvPr/>
        </p:nvSpPr>
        <p:spPr>
          <a:xfrm>
            <a:off x="8786163" y="2207229"/>
            <a:ext cx="454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打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CEC386-DC10-2645-A4C2-9882C752A6AC}"/>
              </a:ext>
            </a:extLst>
          </p:cNvPr>
          <p:cNvSpPr txBox="1"/>
          <p:nvPr/>
        </p:nvSpPr>
        <p:spPr>
          <a:xfrm>
            <a:off x="9572938" y="2212251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篮球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78DD0F-7FD8-A542-AFCE-829150B4CDFA}"/>
              </a:ext>
            </a:extLst>
          </p:cNvPr>
          <p:cNvSpPr/>
          <p:nvPr/>
        </p:nvSpPr>
        <p:spPr>
          <a:xfrm>
            <a:off x="10415274" y="3013115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B32DA7-205E-9A47-AEFD-AF5854E5CA41}"/>
              </a:ext>
            </a:extLst>
          </p:cNvPr>
          <p:cNvCxnSpPr>
            <a:stCxn id="13" idx="3"/>
            <a:endCxn id="60" idx="1"/>
          </p:cNvCxnSpPr>
          <p:nvPr/>
        </p:nvCxnSpPr>
        <p:spPr>
          <a:xfrm flipV="1">
            <a:off x="10127537" y="3234341"/>
            <a:ext cx="287737" cy="13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226404-FB62-744D-B8F7-3A7AAAFE1951}"/>
              </a:ext>
            </a:extLst>
          </p:cNvPr>
          <p:cNvCxnSpPr>
            <a:cxnSpLocks/>
          </p:cNvCxnSpPr>
          <p:nvPr/>
        </p:nvCxnSpPr>
        <p:spPr>
          <a:xfrm flipH="1" flipV="1">
            <a:off x="10723453" y="2550875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723AEF4-2D25-994E-BFDC-89B7D12F1999}"/>
              </a:ext>
            </a:extLst>
          </p:cNvPr>
          <p:cNvSpPr txBox="1"/>
          <p:nvPr/>
        </p:nvSpPr>
        <p:spPr>
          <a:xfrm>
            <a:off x="10459518" y="2207229"/>
            <a:ext cx="604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EOS</a:t>
            </a:r>
          </a:p>
        </p:txBody>
      </p:sp>
    </p:spTree>
    <p:extLst>
      <p:ext uri="{BB962C8B-B14F-4D97-AF65-F5344CB8AC3E}">
        <p14:creationId xmlns:p14="http://schemas.microsoft.com/office/powerpoint/2010/main" val="34514606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4FAC-04C2-1D40-945F-7F7162E3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30"/>
            <a:ext cx="10515600" cy="1325563"/>
          </a:xfrm>
        </p:spPr>
        <p:txBody>
          <a:bodyPr/>
          <a:lstStyle/>
          <a:p>
            <a:r>
              <a:rPr lang="en-US" dirty="0"/>
              <a:t>Beam search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2B96258-EC36-2D46-A290-4085A8939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54" y="33640"/>
            <a:ext cx="5220929" cy="682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576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4FAC-04C2-1D40-945F-7F7162E3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30"/>
            <a:ext cx="10515600" cy="1325563"/>
          </a:xfrm>
        </p:spPr>
        <p:txBody>
          <a:bodyPr/>
          <a:lstStyle/>
          <a:p>
            <a:r>
              <a:rPr lang="en-US" dirty="0"/>
              <a:t>Beam search(an example)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70DD0D-0829-5442-9764-A4AB483EFED7}"/>
              </a:ext>
            </a:extLst>
          </p:cNvPr>
          <p:cNvSpPr/>
          <p:nvPr/>
        </p:nvSpPr>
        <p:spPr>
          <a:xfrm>
            <a:off x="442102" y="2262788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EC2F08-561B-9446-820E-509F9FCE925F}"/>
              </a:ext>
            </a:extLst>
          </p:cNvPr>
          <p:cNvSpPr/>
          <p:nvPr/>
        </p:nvSpPr>
        <p:spPr>
          <a:xfrm>
            <a:off x="1335216" y="2262788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3A111-3D18-9C49-B568-B5E1703CA4CF}"/>
              </a:ext>
            </a:extLst>
          </p:cNvPr>
          <p:cNvSpPr/>
          <p:nvPr/>
        </p:nvSpPr>
        <p:spPr>
          <a:xfrm>
            <a:off x="2243232" y="2262788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0732D7-E77E-5F4A-A1E3-745B43F7C5D2}"/>
              </a:ext>
            </a:extLst>
          </p:cNvPr>
          <p:cNvSpPr/>
          <p:nvPr/>
        </p:nvSpPr>
        <p:spPr>
          <a:xfrm>
            <a:off x="3130591" y="2269382"/>
            <a:ext cx="604684" cy="44245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E8B445-E3D3-114A-944A-DBA3C3CA27A0}"/>
              </a:ext>
            </a:extLst>
          </p:cNvPr>
          <p:cNvCxnSpPr>
            <a:cxnSpLocks/>
            <a:stCxn id="7" idx="3"/>
            <a:endCxn id="16" idx="3"/>
          </p:cNvCxnSpPr>
          <p:nvPr/>
        </p:nvCxnSpPr>
        <p:spPr>
          <a:xfrm flipV="1">
            <a:off x="3735275" y="2490431"/>
            <a:ext cx="587912" cy="17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FCFF2B-FB42-024B-BA27-F78F266A915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046786" y="2484014"/>
            <a:ext cx="2884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BEF6F0-F8A1-FF46-8CC2-04352798E02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939900" y="2484014"/>
            <a:ext cx="30333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C232DE-FE7B-3244-A1C4-86244C6C9E9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47916" y="2484014"/>
            <a:ext cx="282675" cy="659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3A31A00-098B-CA48-B711-C35DF391D093}"/>
              </a:ext>
            </a:extLst>
          </p:cNvPr>
          <p:cNvSpPr/>
          <p:nvPr/>
        </p:nvSpPr>
        <p:spPr>
          <a:xfrm flipH="1">
            <a:off x="4323187" y="1684126"/>
            <a:ext cx="148738" cy="161260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C072AE-3505-7442-A599-27064D717C58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744444" y="2705240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0DC7DE-9ED6-0245-BF62-F6C16685C900}"/>
              </a:ext>
            </a:extLst>
          </p:cNvPr>
          <p:cNvCxnSpPr>
            <a:cxnSpLocks/>
          </p:cNvCxnSpPr>
          <p:nvPr/>
        </p:nvCxnSpPr>
        <p:spPr>
          <a:xfrm flipH="1" flipV="1">
            <a:off x="1637558" y="2711834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DC91DF-81FA-2B48-88F1-05154AB30095}"/>
              </a:ext>
            </a:extLst>
          </p:cNvPr>
          <p:cNvCxnSpPr>
            <a:cxnSpLocks/>
          </p:cNvCxnSpPr>
          <p:nvPr/>
        </p:nvCxnSpPr>
        <p:spPr>
          <a:xfrm flipH="1" flipV="1">
            <a:off x="2527946" y="2711834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FACC28-CBF8-324F-9D76-5CEF4A0DF91D}"/>
              </a:ext>
            </a:extLst>
          </p:cNvPr>
          <p:cNvCxnSpPr>
            <a:cxnSpLocks/>
          </p:cNvCxnSpPr>
          <p:nvPr/>
        </p:nvCxnSpPr>
        <p:spPr>
          <a:xfrm flipH="1" flipV="1">
            <a:off x="3466145" y="2703680"/>
            <a:ext cx="2860" cy="442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FFDC572-85A7-0941-8790-7EDD8018893C}"/>
              </a:ext>
            </a:extLst>
          </p:cNvPr>
          <p:cNvSpPr txBox="1"/>
          <p:nvPr/>
        </p:nvSpPr>
        <p:spPr>
          <a:xfrm>
            <a:off x="673092" y="3296735"/>
            <a:ext cx="3023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857C2-C759-894E-BA09-7505EA0E645B}"/>
              </a:ext>
            </a:extLst>
          </p:cNvPr>
          <p:cNvSpPr txBox="1"/>
          <p:nvPr/>
        </p:nvSpPr>
        <p:spPr>
          <a:xfrm>
            <a:off x="1433280" y="3296735"/>
            <a:ext cx="5097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like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C548E-D21E-4A49-BF3B-CA91ECCB0E9B}"/>
              </a:ext>
            </a:extLst>
          </p:cNvPr>
          <p:cNvSpPr txBox="1"/>
          <p:nvPr/>
        </p:nvSpPr>
        <p:spPr>
          <a:xfrm>
            <a:off x="2091566" y="3296735"/>
            <a:ext cx="8459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playing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A8F68-1021-D94E-90CE-584A7E0CB39A}"/>
              </a:ext>
            </a:extLst>
          </p:cNvPr>
          <p:cNvSpPr txBox="1"/>
          <p:nvPr/>
        </p:nvSpPr>
        <p:spPr>
          <a:xfrm>
            <a:off x="2960738" y="3339889"/>
            <a:ext cx="12435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basketball</a:t>
            </a:r>
          </a:p>
        </p:txBody>
      </p:sp>
    </p:spTree>
    <p:extLst>
      <p:ext uri="{BB962C8B-B14F-4D97-AF65-F5344CB8AC3E}">
        <p14:creationId xmlns:p14="http://schemas.microsoft.com/office/powerpoint/2010/main" val="23494823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920</TotalTime>
  <Words>356</Words>
  <Application>Microsoft Macintosh PowerPoint</Application>
  <PresentationFormat>Widescreen</PresentationFormat>
  <Paragraphs>72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主题​​</vt:lpstr>
      <vt:lpstr>题目 Lesson-08</vt:lpstr>
      <vt:lpstr>overview</vt:lpstr>
      <vt:lpstr>Encoder decoder architecture</vt:lpstr>
      <vt:lpstr>Neural encoder-decoder(autoencoder) architecture</vt:lpstr>
      <vt:lpstr>Some applications of cnn based autoencoder</vt:lpstr>
      <vt:lpstr>Sequence to sequence</vt:lpstr>
      <vt:lpstr>Sequence to sequence( an example of MT with greedy search)</vt:lpstr>
      <vt:lpstr>Beam search</vt:lpstr>
      <vt:lpstr>Beam search(an example)</vt:lpstr>
      <vt:lpstr>Attention mechanism</vt:lpstr>
      <vt:lpstr>Attention mechanism(step by step)</vt:lpstr>
      <vt:lpstr>Contextualized word representation </vt:lpstr>
      <vt:lpstr>References:</vt:lpstr>
      <vt:lpstr>Why contextualized word representation.</vt:lpstr>
      <vt:lpstr>ELMo language model</vt:lpstr>
      <vt:lpstr>Attention is all your need. (Transformer)</vt:lpstr>
      <vt:lpstr>Transformer (Encoder)</vt:lpstr>
      <vt:lpstr>Layer normalization vs batch normalization</vt:lpstr>
      <vt:lpstr>Self-Attention in detail</vt:lpstr>
      <vt:lpstr>Transformer(Decoder)</vt:lpstr>
      <vt:lpstr>GPT</vt:lpstr>
      <vt:lpstr>Masked self-attention</vt:lpstr>
      <vt:lpstr>Bert</vt:lpstr>
      <vt:lpstr>More about Bert</vt:lpstr>
      <vt:lpstr>How to use Bert in other NLP tasks.</vt:lpstr>
      <vt:lpstr>From GPT to GPT2 (More parameters, more data)</vt:lpstr>
      <vt:lpstr>Comparisons</vt:lpstr>
      <vt:lpstr>Thanks for your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20</cp:revision>
  <dcterms:created xsi:type="dcterms:W3CDTF">2019-08-30T07:45:14Z</dcterms:created>
  <dcterms:modified xsi:type="dcterms:W3CDTF">2020-02-29T08:55:44Z</dcterms:modified>
</cp:coreProperties>
</file>